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8" r:id="rId2"/>
    <p:sldId id="256" r:id="rId3"/>
    <p:sldId id="257" r:id="rId4"/>
    <p:sldId id="285" r:id="rId5"/>
    <p:sldId id="262" r:id="rId6"/>
    <p:sldId id="261" r:id="rId7"/>
    <p:sldId id="287" r:id="rId8"/>
    <p:sldId id="288" r:id="rId9"/>
    <p:sldId id="260" r:id="rId10"/>
    <p:sldId id="259" r:id="rId11"/>
    <p:sldId id="286" r:id="rId12"/>
    <p:sldId id="271" r:id="rId13"/>
    <p:sldId id="263" r:id="rId14"/>
    <p:sldId id="264" r:id="rId15"/>
    <p:sldId id="265" r:id="rId16"/>
    <p:sldId id="267" r:id="rId17"/>
    <p:sldId id="269" r:id="rId18"/>
    <p:sldId id="273" r:id="rId19"/>
    <p:sldId id="28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F7D3C6-B675-4C40-A0B2-E2AB56FBB01E}">
  <a:tblStyle styleId="{21F7D3C6-B675-4C40-A0B2-E2AB56FBB01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3" y="41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438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04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156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405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1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752750" y="3465100"/>
            <a:ext cx="2284199" cy="2284199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76550" y="4217275"/>
            <a:ext cx="1207799" cy="1207799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244625" y="2541950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13975" y="695900"/>
            <a:ext cx="871499" cy="871499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19100" y="-1581150"/>
            <a:ext cx="8305799" cy="83057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3058200" y="-295450"/>
            <a:ext cx="3027599" cy="30278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4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4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A1BECC"/>
              </a:buClr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414537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31175" y="-571700"/>
            <a:ext cx="2284199" cy="2284199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8065925" y="-295450"/>
            <a:ext cx="1207799" cy="1207799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417200" y="2052650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46046" y="3365546"/>
            <a:ext cx="455999" cy="4559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7072325" y="4494725"/>
            <a:ext cx="993600" cy="993299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7370250" y="780100"/>
            <a:ext cx="932399" cy="932399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334450" y="4139625"/>
            <a:ext cx="424799" cy="4247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308287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>
            <a:off x="3593400" y="7813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51" name="Shape 51"/>
          <p:cNvSpPr/>
          <p:nvPr/>
        </p:nvSpPr>
        <p:spPr>
          <a:xfrm>
            <a:off x="229225" y="2988350"/>
            <a:ext cx="802799" cy="8030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-442225" y="3999900"/>
            <a:ext cx="1695899" cy="1695899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334025" y="-231725"/>
            <a:ext cx="1666799" cy="16667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032025" y="3791450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217050" y="1311325"/>
            <a:ext cx="304799" cy="3047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050675" y="2042175"/>
            <a:ext cx="1520099" cy="1520099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969775" y="3713850"/>
            <a:ext cx="597900" cy="598199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144200" y="2698575"/>
            <a:ext cx="893699" cy="893699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935875" y="1525757"/>
            <a:ext cx="5275499" cy="2786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88725" y="2338650"/>
            <a:ext cx="811199" cy="811199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53675" y="4149950"/>
            <a:ext cx="1207799" cy="12077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38575" y="2993025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839500" y="1019775"/>
            <a:ext cx="397499" cy="3974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8295350" y="-321125"/>
            <a:ext cx="741599" cy="741599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+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5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599" cy="2786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80275" y="751950"/>
            <a:ext cx="3639599" cy="36395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485375" y="4559750"/>
            <a:ext cx="361499" cy="361499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64800" y="346950"/>
            <a:ext cx="274199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899000" y="242225"/>
            <a:ext cx="853799" cy="853799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061150" y="142950"/>
            <a:ext cx="538499" cy="5381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5650848" y="1550150"/>
            <a:ext cx="2560500" cy="3375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177050" y="657475"/>
            <a:ext cx="846899" cy="846899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87650" y="4142300"/>
            <a:ext cx="1207799" cy="12077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172525" y="1696950"/>
            <a:ext cx="304799" cy="3047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515500" y="-72500"/>
            <a:ext cx="397499" cy="3974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651500" y="1030850"/>
            <a:ext cx="304799" cy="3047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7900" y="167450"/>
            <a:ext cx="741599" cy="741599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-205625" y="2347725"/>
            <a:ext cx="2040599" cy="2040599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8532600" y="911950"/>
            <a:ext cx="542699" cy="542699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399" cy="337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723372" y="1550150"/>
            <a:ext cx="1700399" cy="337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6510870" y="1550150"/>
            <a:ext cx="1700399" cy="337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1016475" y="2981600"/>
            <a:ext cx="440399" cy="4403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2059425" y="1112475"/>
            <a:ext cx="304799" cy="3047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8546800" y="608625"/>
            <a:ext cx="397499" cy="3974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8211275" y="1152650"/>
            <a:ext cx="397499" cy="3974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599600" y="-275250"/>
            <a:ext cx="741599" cy="7415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016475" y="4091700"/>
            <a:ext cx="1207799" cy="12077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280687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6046" y="3213146"/>
            <a:ext cx="455999" cy="4559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500" y="3038600"/>
            <a:ext cx="804899" cy="804899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280700" y="1608475"/>
            <a:ext cx="1043399" cy="1043999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640475" y="-201875"/>
            <a:ext cx="750299" cy="7502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-222975" y="500875"/>
            <a:ext cx="1832699" cy="1832699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280700" y="3950125"/>
            <a:ext cx="750299" cy="7502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809376" y="886439"/>
            <a:ext cx="416399" cy="4163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118000" y="-244550"/>
            <a:ext cx="741599" cy="7415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646900" y="723962"/>
            <a:ext cx="741599" cy="741599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19100" y="-1581150"/>
            <a:ext cx="8305799" cy="83057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0425" y="-196925"/>
            <a:ext cx="741599" cy="7415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1750" y="4449750"/>
            <a:ext cx="397499" cy="3974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164200" y="4277700"/>
            <a:ext cx="741599" cy="7415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568725" y="4717500"/>
            <a:ext cx="508499" cy="5084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475" y="224125"/>
            <a:ext cx="304799" cy="3047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553248" y="328373"/>
            <a:ext cx="585599" cy="5855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00425" y="3830625"/>
            <a:ext cx="304799" cy="3047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35875" y="1525757"/>
            <a:ext cx="5275499" cy="27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1BECC"/>
              </a:buClr>
              <a:buSzPct val="1000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dirty="0"/>
              <a:t>Hello!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00ACC3"/>
                </a:solidFill>
              </a:rPr>
              <a:t>We</a:t>
            </a:r>
            <a:r>
              <a:rPr lang="ko-KR" altLang="en-US" sz="3200" b="1" dirty="0">
                <a:solidFill>
                  <a:srgbClr val="00ACC3"/>
                </a:solidFill>
              </a:rPr>
              <a:t> </a:t>
            </a:r>
            <a:r>
              <a:rPr lang="en-US" altLang="ko-KR" sz="3200" b="1" dirty="0">
                <a:solidFill>
                  <a:srgbClr val="00ACC3"/>
                </a:solidFill>
              </a:rPr>
              <a:t>are</a:t>
            </a:r>
            <a:r>
              <a:rPr lang="ko-KR" altLang="en-US" sz="3200" b="1" dirty="0">
                <a:solidFill>
                  <a:srgbClr val="00ACC3"/>
                </a:solidFill>
              </a:rPr>
              <a:t> </a:t>
            </a:r>
            <a:r>
              <a:rPr lang="en-US" altLang="ko-KR" sz="3200" b="1" dirty="0">
                <a:solidFill>
                  <a:srgbClr val="00ACC3"/>
                </a:solidFill>
              </a:rPr>
              <a:t>the ‘I know your face’!</a:t>
            </a:r>
            <a:endParaRPr lang="en" sz="3200" b="1" dirty="0">
              <a:solidFill>
                <a:srgbClr val="00ACC3"/>
              </a:solidFill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4294967295"/>
          </p:nvPr>
        </p:nvSpPr>
        <p:spPr>
          <a:xfrm>
            <a:off x="1275150" y="3905251"/>
            <a:ext cx="6593700" cy="792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Now, we will tell you the sequence of our product!</a:t>
            </a:r>
            <a:endParaRPr lang="en" sz="2000" dirty="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675" y="1876425"/>
            <a:ext cx="1390499" cy="139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b="1" dirty="0"/>
              <a:t>출 석 체 크</a:t>
            </a:r>
            <a:endParaRPr lang="en" b="1" dirty="0"/>
          </a:p>
        </p:txBody>
      </p:sp>
      <p:sp>
        <p:nvSpPr>
          <p:cNvPr id="207" name="Shape 207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Now,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will</a:t>
            </a:r>
            <a:r>
              <a:rPr lang="ko-KR" altLang="en-US" dirty="0"/>
              <a:t> </a:t>
            </a:r>
            <a:r>
              <a:rPr lang="en-US" altLang="ko-KR" dirty="0"/>
              <a:t>check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attendance!</a:t>
            </a:r>
            <a:endParaRPr lang="en" dirty="0"/>
          </a:p>
        </p:txBody>
      </p:sp>
      <p:sp>
        <p:nvSpPr>
          <p:cNvPr id="208" name="Shape 208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push dir="u"/>
      </p:transition>
    </mc:Choice>
    <mc:Fallback>
      <p:transition spd="slow" advTm="10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226073" y="63703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웹 페이지에서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홈</a:t>
            </a:r>
            <a:r>
              <a:rPr lang="en-US" altLang="ko-KR" sz="2000" b="1" dirty="0"/>
              <a:t>’ </a:t>
            </a:r>
            <a:r>
              <a:rPr lang="ko-KR" altLang="en-US" sz="2000" b="1" dirty="0"/>
              <a:t>에 들어갑니다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ko-KR" altLang="en-US" sz="2000" b="1" dirty="0"/>
              <a:t>그리고 출석 차수를 입력한 후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출석체크‘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버튼을 누릅니다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DE8FE-CE31-494A-A922-85D0CEB3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369" y="1401715"/>
            <a:ext cx="5952203" cy="37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0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14:reveal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ctrTitle" idx="4294967295"/>
          </p:nvPr>
        </p:nvSpPr>
        <p:spPr>
          <a:xfrm>
            <a:off x="822686" y="147838"/>
            <a:ext cx="7772400" cy="70992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b="1" dirty="0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2. </a:t>
            </a:r>
            <a:r>
              <a:rPr lang="ko-KR" altLang="en-US" sz="2800" b="1" dirty="0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출석을 저장 코드가 실행됩니다</a:t>
            </a:r>
            <a:endParaRPr lang="en" sz="2800" b="1" dirty="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ubTitle" idx="4294967295"/>
          </p:nvPr>
        </p:nvSpPr>
        <p:spPr>
          <a:xfrm>
            <a:off x="1229923" y="4603263"/>
            <a:ext cx="7772400" cy="540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ko-KR" dirty="0"/>
              <a:t>save-</a:t>
            </a:r>
            <a:r>
              <a:rPr lang="en-US" altLang="ko-KR" dirty="0" err="1"/>
              <a:t>attendance.php</a:t>
            </a:r>
            <a:r>
              <a:rPr lang="en-US" altLang="ko-KR" dirty="0"/>
              <a:t>		check_attendance.py</a:t>
            </a:r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F2AC-07F0-4AE2-8913-3F25CF962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05" y="857762"/>
            <a:ext cx="3812966" cy="37455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C92B12-38EB-4E1B-8D76-7F973F2D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76" y="857762"/>
            <a:ext cx="3909127" cy="374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pull/>
      </p:transition>
    </mc:Choice>
    <mc:Fallback>
      <p:transition spd="slow" advTm="10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2174788" y="2174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sz="2000" b="1" dirty="0"/>
              <a:t>3. SSH SFTP </a:t>
            </a:r>
            <a:r>
              <a:rPr lang="ko-KR" altLang="en-US" sz="2000" b="1" dirty="0"/>
              <a:t>이용한 </a:t>
            </a:r>
            <a:r>
              <a:rPr lang="ko-KR" altLang="en-US" sz="2000" b="1" dirty="0" err="1"/>
              <a:t>라즈베리파이</a:t>
            </a:r>
            <a:r>
              <a:rPr lang="ko-KR" altLang="en-US" sz="2000" b="1" dirty="0"/>
              <a:t> 원격 코드가 실행됩니다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E026C9-C082-4324-9494-E8D018F0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04" y="858549"/>
            <a:ext cx="3706749" cy="2596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8AD855-C8ED-42E2-B589-ED1D72EE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537" y="1499648"/>
            <a:ext cx="4039920" cy="3606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pull/>
      </p:transition>
    </mc:Choice>
    <mc:Fallback>
      <p:transition spd="slow" advTm="10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2344527" y="2177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일정시간동안 사진을 촬영하고</a:t>
            </a:r>
            <a:r>
              <a:rPr lang="en-US" altLang="ko-KR" b="1" dirty="0"/>
              <a:t>, </a:t>
            </a:r>
            <a:r>
              <a:rPr lang="ko-KR" altLang="en-US" b="1" dirty="0"/>
              <a:t>촬영된 사진을</a:t>
            </a:r>
            <a:r>
              <a:rPr lang="en-US" altLang="ko-KR" b="1" dirty="0"/>
              <a:t> </a:t>
            </a:r>
            <a:r>
              <a:rPr lang="ko-KR" altLang="en-US" b="1" dirty="0"/>
              <a:t>서버로 전송합니다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61ABF9-026C-4D11-9697-2D75DD57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35" y="858849"/>
            <a:ext cx="5559666" cy="27768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82B770-E910-410E-8E23-3F8EB3FBE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857500"/>
            <a:ext cx="3242835" cy="2161890"/>
          </a:xfrm>
          <a:prstGeom prst="rect">
            <a:avLst/>
          </a:prstGeom>
        </p:spPr>
      </p:pic>
      <p:sp>
        <p:nvSpPr>
          <p:cNvPr id="14" name="Shape 213">
            <a:extLst>
              <a:ext uri="{FF2B5EF4-FFF2-40B4-BE49-F238E27FC236}">
                <a16:creationId xmlns:a16="http://schemas.microsoft.com/office/drawing/2014/main" id="{B0891592-DA05-4642-B3B5-0663782D31F2}"/>
              </a:ext>
            </a:extLst>
          </p:cNvPr>
          <p:cNvSpPr txBox="1">
            <a:spLocks/>
          </p:cNvSpPr>
          <p:nvPr/>
        </p:nvSpPr>
        <p:spPr>
          <a:xfrm>
            <a:off x="2628216" y="3799654"/>
            <a:ext cx="2803430" cy="5278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buFont typeface="Varela Round"/>
              <a:buNone/>
            </a:pPr>
            <a:r>
              <a:rPr lang="ko-KR" altLang="en-US" dirty="0">
                <a:solidFill>
                  <a:srgbClr val="6A777D"/>
                </a:solidFill>
              </a:rPr>
              <a:t>실제 강의실에서 테스트한 사진</a:t>
            </a:r>
            <a:endParaRPr lang="en-US" dirty="0">
              <a:solidFill>
                <a:srgbClr val="6A777D"/>
              </a:solidFill>
            </a:endParaRPr>
          </a:p>
          <a:p>
            <a:pPr>
              <a:buNone/>
            </a:pPr>
            <a:r>
              <a:rPr lang="en" altLang="ko-KR" dirty="0">
                <a:solidFill>
                  <a:srgbClr val="6A777D"/>
                </a:solidFill>
              </a:rPr>
              <a:t>👉</a:t>
            </a:r>
            <a:endParaRPr lang="en" dirty="0">
              <a:solidFill>
                <a:srgbClr val="6A777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cover/>
      </p:transition>
    </mc:Choice>
    <mc:Fallback>
      <p:transition spd="slow" advTm="10000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161341" y="232832"/>
            <a:ext cx="4325605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5. </a:t>
            </a:r>
            <a:r>
              <a:rPr lang="ko-KR" altLang="en-US" sz="2000" b="1" dirty="0"/>
              <a:t>미리 학습된 얼굴들이 검출됩니다</a:t>
            </a:r>
            <a:endParaRPr lang="en" sz="2000" b="1" dirty="0"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0" y="1002007"/>
            <a:ext cx="3076200" cy="320313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DA6BFF-28AD-40F3-B523-6B2DEC3B8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33" y="1002007"/>
            <a:ext cx="3916213" cy="3203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0">
        <p:cover/>
      </p:transition>
    </mc:Choice>
    <mc:Fallback>
      <p:transition spd="slow" advTm="20000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검출된 얼굴을 바탕으로 </a:t>
            </a:r>
            <a:r>
              <a:rPr lang="en-US" altLang="ko-KR" b="1" dirty="0"/>
              <a:t>SVC</a:t>
            </a:r>
            <a:r>
              <a:rPr lang="ko-KR" altLang="en-US" b="1" dirty="0"/>
              <a:t>를 이용해 어느 학생인지 예측합니다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795527-6970-4DE2-9D76-13BDBA06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985" y="857932"/>
            <a:ext cx="4050028" cy="4206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wipe/>
      </p:transition>
    </mc:Choice>
    <mc:Fallback>
      <p:transition spd="slow" advTm="10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2503315" y="235964"/>
            <a:ext cx="5441562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조건에 따라서 </a:t>
            </a:r>
            <a:r>
              <a:rPr lang="en-US" altLang="ko-KR" sz="2400" b="1" dirty="0"/>
              <a:t>DB</a:t>
            </a:r>
            <a:r>
              <a:rPr lang="ko-KR" altLang="en-US" sz="2400" b="1" dirty="0"/>
              <a:t>에 출석으로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696144-737F-40B0-878E-CF18E163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814" y="2751712"/>
            <a:ext cx="5143401" cy="2310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B05699-5E5E-4466-8C37-9BF3F7F8C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315" y="1348234"/>
            <a:ext cx="2512286" cy="1223516"/>
          </a:xfrm>
          <a:prstGeom prst="rect">
            <a:avLst/>
          </a:prstGeom>
        </p:spPr>
      </p:pic>
      <p:sp>
        <p:nvSpPr>
          <p:cNvPr id="6" name="Shape 333">
            <a:extLst>
              <a:ext uri="{FF2B5EF4-FFF2-40B4-BE49-F238E27FC236}">
                <a16:creationId xmlns:a16="http://schemas.microsoft.com/office/drawing/2014/main" id="{C5496B85-9E41-42FE-A668-2D193438CD5F}"/>
              </a:ext>
            </a:extLst>
          </p:cNvPr>
          <p:cNvSpPr txBox="1">
            <a:spLocks/>
          </p:cNvSpPr>
          <p:nvPr/>
        </p:nvSpPr>
        <p:spPr>
          <a:xfrm>
            <a:off x="5141064" y="1496792"/>
            <a:ext cx="504152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ko-KR" altLang="en-US" sz="1800" dirty="0"/>
              <a:t>정확도 </a:t>
            </a:r>
            <a:r>
              <a:rPr lang="en-US" altLang="ko-KR" sz="1800" dirty="0"/>
              <a:t>75% </a:t>
            </a:r>
            <a:r>
              <a:rPr lang="ko-KR" altLang="en-US" sz="1800" dirty="0"/>
              <a:t>이상</a:t>
            </a:r>
            <a:endParaRPr lang="en-US" altLang="ko-KR" sz="1800" dirty="0"/>
          </a:p>
          <a:p>
            <a:r>
              <a:rPr lang="ko-KR" altLang="en-US" sz="1800" dirty="0"/>
              <a:t>찍는 장수의 </a:t>
            </a:r>
            <a:r>
              <a:rPr lang="en-US" altLang="ko-KR" sz="1800" dirty="0"/>
              <a:t>5% </a:t>
            </a:r>
            <a:r>
              <a:rPr lang="ko-KR" altLang="en-US" sz="1800" dirty="0"/>
              <a:t>이상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cover/>
      </p:transition>
    </mc:Choice>
    <mc:Fallback>
      <p:transition spd="slow" advTm="10000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 idx="4294967295"/>
          </p:nvPr>
        </p:nvSpPr>
        <p:spPr>
          <a:xfrm>
            <a:off x="1550260" y="220256"/>
            <a:ext cx="5944920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b="1" dirty="0"/>
              <a:t>8. </a:t>
            </a:r>
            <a:r>
              <a:rPr lang="ko-KR" altLang="en-US" b="1" dirty="0"/>
              <a:t>결과를 웹에서 확인할 수 있으며</a:t>
            </a:r>
            <a:r>
              <a:rPr lang="en-US" altLang="ko-KR" b="1" dirty="0"/>
              <a:t>, </a:t>
            </a:r>
            <a:r>
              <a:rPr lang="ko-KR" altLang="en-US" b="1" dirty="0"/>
              <a:t>수정도 가능합니다</a:t>
            </a:r>
            <a:r>
              <a:rPr lang="en-US" altLang="ko-KR" b="1" dirty="0"/>
              <a:t>.</a:t>
            </a:r>
            <a:endParaRPr lang="en" b="1" dirty="0"/>
          </a:p>
        </p:txBody>
      </p:sp>
      <p:sp>
        <p:nvSpPr>
          <p:cNvPr id="349" name="Shape 349"/>
          <p:cNvSpPr txBox="1"/>
          <p:nvPr/>
        </p:nvSpPr>
        <p:spPr>
          <a:xfrm>
            <a:off x="2532394" y="4491968"/>
            <a:ext cx="3980651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해당수업의 전체 결과는 선생 계정만 가능합니다</a:t>
            </a:r>
            <a:r>
              <a:rPr lang="en-US" altLang="ko-KR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 lang="en"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3656DF-454A-4374-B008-9F6540AC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5" y="1213037"/>
            <a:ext cx="6967208" cy="3255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push dir="u"/>
      </p:transition>
    </mc:Choice>
    <mc:Fallback>
      <p:transition spd="slow" advTm="10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400" dirty="0"/>
              <a:t>Thanks!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00ACC3"/>
                </a:solidFill>
              </a:rPr>
              <a:t>Any questions?</a:t>
            </a:r>
          </a:p>
        </p:txBody>
      </p:sp>
      <p:sp>
        <p:nvSpPr>
          <p:cNvPr id="403" name="Shape 403"/>
          <p:cNvSpPr/>
          <p:nvPr/>
        </p:nvSpPr>
        <p:spPr>
          <a:xfrm>
            <a:off x="4073930" y="2091662"/>
            <a:ext cx="996143" cy="996143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push dir="u"/>
      </p:transition>
    </mc:Choice>
    <mc:Fallback>
      <p:transition spd="slow" advTm="10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199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1. </a:t>
            </a:r>
            <a:r>
              <a:rPr lang="ko-KR" altLang="en-US" dirty="0"/>
              <a:t>학 생 등 록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push dir="u"/>
      </p:transition>
    </mc:Choice>
    <mc:Fallback>
      <p:transition spd="slow" advClick="0" advTm="10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331868" y="950309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먼저 웹페이지에서 </a:t>
            </a:r>
            <a:r>
              <a:rPr lang="en-US" altLang="ko-KR" sz="2800" b="1" dirty="0"/>
              <a:t>‘</a:t>
            </a:r>
            <a:r>
              <a:rPr lang="ko-KR" altLang="en-US" sz="2800" b="1" dirty="0"/>
              <a:t>등록</a:t>
            </a:r>
            <a:r>
              <a:rPr lang="en-US" altLang="ko-KR" sz="2800" b="1" dirty="0"/>
              <a:t>’</a:t>
            </a:r>
            <a:r>
              <a:rPr lang="ko-KR" altLang="en-US" sz="2800" b="1" dirty="0"/>
              <a:t>에서 정보를 입력한 후 등록합니다</a:t>
            </a:r>
            <a:endParaRPr lang="en" sz="2800" b="1" dirty="0"/>
          </a:p>
        </p:txBody>
      </p:sp>
      <p:sp>
        <p:nvSpPr>
          <p:cNvPr id="193" name="Shape 193"/>
          <p:cNvSpPr txBox="1"/>
          <p:nvPr/>
        </p:nvSpPr>
        <p:spPr>
          <a:xfrm>
            <a:off x="2953325" y="4134525"/>
            <a:ext cx="51908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800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More info on how to use this template at </a:t>
            </a:r>
            <a:r>
              <a:rPr lang="en" sz="800" b="1" u="sng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www.slidescarnival.com/help-use-presentation-template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800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This template is free to use under </a:t>
            </a:r>
            <a:r>
              <a:rPr lang="en" sz="800" u="sng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  <a:hlinkClick r:id="rId4"/>
              </a:rPr>
              <a:t>Creative Commons Attribution license</a:t>
            </a:r>
            <a:r>
              <a:rPr lang="en" sz="800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. You can keep the Credits slide or mention SlidesCarnival and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800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800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41FABF-C4DB-40FB-9BF6-6C588AA48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250" y="1591407"/>
            <a:ext cx="5895974" cy="428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pull/>
      </p:transition>
    </mc:Choice>
    <mc:Fallback>
      <p:transition spd="slow" advClick="0" advTm="10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altLang="ko-KR" sz="3200" b="1" dirty="0"/>
              <a:t>2. PHP</a:t>
            </a:r>
            <a:r>
              <a:rPr lang="ko-KR" altLang="en-US" sz="3200" b="1" dirty="0"/>
              <a:t>에서 </a:t>
            </a:r>
            <a:r>
              <a:rPr lang="ko-KR" altLang="en-US" sz="3200" b="1" dirty="0" err="1"/>
              <a:t>파이썬</a:t>
            </a:r>
            <a:r>
              <a:rPr lang="ko-KR" altLang="en-US" sz="3200" b="1" dirty="0"/>
              <a:t> 코드를 실행합니다</a:t>
            </a:r>
            <a:endParaRPr lang="en" altLang="ko-KR" sz="3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6345ED-56B3-491E-BB5F-6459F068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48" y="1792173"/>
            <a:ext cx="2930388" cy="3215777"/>
          </a:xfrm>
          <a:prstGeom prst="rect">
            <a:avLst/>
          </a:prstGeom>
        </p:spPr>
      </p:pic>
      <p:sp>
        <p:nvSpPr>
          <p:cNvPr id="14" name="Shape 213">
            <a:extLst>
              <a:ext uri="{FF2B5EF4-FFF2-40B4-BE49-F238E27FC236}">
                <a16:creationId xmlns:a16="http://schemas.microsoft.com/office/drawing/2014/main" id="{6676DF8B-17C2-47F1-9C2A-87AB06EB8AD0}"/>
              </a:ext>
            </a:extLst>
          </p:cNvPr>
          <p:cNvSpPr txBox="1">
            <a:spLocks/>
          </p:cNvSpPr>
          <p:nvPr/>
        </p:nvSpPr>
        <p:spPr>
          <a:xfrm>
            <a:off x="38473" y="2097165"/>
            <a:ext cx="1797583" cy="5278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buFont typeface="Varela Round"/>
              <a:buNone/>
            </a:pPr>
            <a:r>
              <a:rPr lang="en-US" dirty="0">
                <a:solidFill>
                  <a:srgbClr val="6A777D"/>
                </a:solidFill>
              </a:rPr>
              <a:t>Register.py</a:t>
            </a:r>
          </a:p>
          <a:p>
            <a:pPr>
              <a:buNone/>
            </a:pPr>
            <a:r>
              <a:rPr lang="en" altLang="ko-KR" dirty="0">
                <a:solidFill>
                  <a:srgbClr val="6A777D"/>
                </a:solidFill>
              </a:rPr>
              <a:t>👉</a:t>
            </a:r>
            <a:endParaRPr lang="en" dirty="0">
              <a:solidFill>
                <a:srgbClr val="6A777D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1D93D6-742F-4185-846D-DA81E1AD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441" y="974176"/>
            <a:ext cx="4187672" cy="3195147"/>
          </a:xfrm>
          <a:prstGeom prst="rect">
            <a:avLst/>
          </a:prstGeom>
        </p:spPr>
      </p:pic>
      <p:sp>
        <p:nvSpPr>
          <p:cNvPr id="16" name="Shape 213">
            <a:extLst>
              <a:ext uri="{FF2B5EF4-FFF2-40B4-BE49-F238E27FC236}">
                <a16:creationId xmlns:a16="http://schemas.microsoft.com/office/drawing/2014/main" id="{32112972-FD63-45A5-ADE1-98EB4D7569AB}"/>
              </a:ext>
            </a:extLst>
          </p:cNvPr>
          <p:cNvSpPr txBox="1">
            <a:spLocks/>
          </p:cNvSpPr>
          <p:nvPr/>
        </p:nvSpPr>
        <p:spPr>
          <a:xfrm>
            <a:off x="6027276" y="1792173"/>
            <a:ext cx="1948324" cy="5278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buFont typeface="Varela Round"/>
              <a:buNone/>
            </a:pPr>
            <a:r>
              <a:rPr lang="en-US" dirty="0" err="1">
                <a:solidFill>
                  <a:srgbClr val="6A777D"/>
                </a:solidFill>
              </a:rPr>
              <a:t>Register.php</a:t>
            </a:r>
            <a:endParaRPr lang="en-US" dirty="0">
              <a:solidFill>
                <a:srgbClr val="6A777D"/>
              </a:solidFill>
            </a:endParaRPr>
          </a:p>
          <a:p>
            <a:pPr>
              <a:buNone/>
            </a:pPr>
            <a:endParaRPr lang="en" dirty="0">
              <a:solidFill>
                <a:srgbClr val="6A77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1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over/>
      </p:transition>
    </mc:Choice>
    <mc:Fallback>
      <p:transition spd="slow" advClick="0" advTm="10000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 idx="4294967295"/>
          </p:nvPr>
        </p:nvSpPr>
        <p:spPr>
          <a:xfrm>
            <a:off x="1304850" y="305762"/>
            <a:ext cx="6534300" cy="61458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sz="2400" b="1" dirty="0"/>
              <a:t>3. SSH SFTP</a:t>
            </a:r>
            <a:r>
              <a:rPr lang="ko-KR" altLang="en-US" sz="2400" b="1" dirty="0"/>
              <a:t>를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이용해 </a:t>
            </a:r>
            <a:r>
              <a:rPr lang="ko-KR" altLang="en-US" sz="2400" b="1" dirty="0" err="1"/>
              <a:t>라즈베리파이</a:t>
            </a:r>
            <a:r>
              <a:rPr lang="ko-KR" altLang="en-US" sz="2400" b="1" dirty="0"/>
              <a:t> 원격 코드를 실행합니다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subTitle" idx="4294967295"/>
          </p:nvPr>
        </p:nvSpPr>
        <p:spPr>
          <a:xfrm>
            <a:off x="1304850" y="4223151"/>
            <a:ext cx="65343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ko-KR" dirty="0"/>
              <a:t>take_picture.py			register.py</a:t>
            </a:r>
            <a:endParaRPr lang="ko-KR" altLang="en-US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3B7BB9-3091-4BB5-B589-BE59DFC9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3" y="1021658"/>
            <a:ext cx="3862468" cy="31001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1846FC-CD80-4FFD-8AAC-F9E8E8B9C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21658"/>
            <a:ext cx="3988402" cy="3201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push dir="u"/>
      </p:transition>
    </mc:Choice>
    <mc:Fallback>
      <p:transition spd="slow" advClick="0" advTm="10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226074" y="511094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 err="1"/>
              <a:t>라즈베리파이로</a:t>
            </a:r>
            <a:r>
              <a:rPr lang="ko-KR" altLang="en-US" b="1" dirty="0"/>
              <a:t> 사진 촬영하며</a:t>
            </a:r>
            <a:r>
              <a:rPr lang="en-US" altLang="ko-KR" b="1" dirty="0"/>
              <a:t>, </a:t>
            </a:r>
            <a:r>
              <a:rPr lang="ko-KR" altLang="en-US" b="1" dirty="0"/>
              <a:t>얼굴을 인식합니다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2BCA93-5B62-45F4-8432-D0C959FC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84" y="1299936"/>
            <a:ext cx="6280342" cy="2204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F48780-A73F-4BEE-904D-8BCF5239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30" y="2939351"/>
            <a:ext cx="3981170" cy="2204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pull/>
      </p:transition>
    </mc:Choice>
    <mc:Fallback>
      <p:transition spd="slow" advClick="0" advTm="10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2078371" y="1049321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sz="1600" b="1" dirty="0"/>
              <a:t>5. </a:t>
            </a:r>
            <a:r>
              <a:rPr lang="ko-KR" altLang="en-US" sz="1600" b="1" dirty="0"/>
              <a:t>파일의 라벨과 </a:t>
            </a:r>
            <a:r>
              <a:rPr lang="en-US" altLang="ko-KR" sz="1600" b="1" dirty="0"/>
              <a:t>128</a:t>
            </a:r>
            <a:r>
              <a:rPr lang="ko-KR" altLang="en-US" sz="1600" b="1" dirty="0"/>
              <a:t>개의 얼굴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값을 생성하며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저장을 합니다</a:t>
            </a:r>
            <a:r>
              <a:rPr lang="en-US" altLang="ko-KR" sz="1600" b="1" dirty="0"/>
              <a:t>.</a:t>
            </a:r>
            <a:br>
              <a:rPr lang="en-US" altLang="ko-KR" sz="1600" b="1" dirty="0"/>
            </a:br>
            <a:r>
              <a:rPr lang="en-US" altLang="ko-KR" sz="1600" b="1" dirty="0" err="1"/>
              <a:t>Scikit</a:t>
            </a:r>
            <a:r>
              <a:rPr lang="en-US" altLang="ko-KR" sz="1600" b="1" dirty="0"/>
              <a:t>-learn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SVM</a:t>
            </a:r>
            <a:r>
              <a:rPr lang="ko-KR" altLang="en-US" sz="1600" b="1" dirty="0"/>
              <a:t>을 이용한 분류모델 </a:t>
            </a:r>
            <a:r>
              <a:rPr lang="en-US" altLang="ko-KR" sz="1600" b="1" dirty="0"/>
              <a:t>SVC</a:t>
            </a:r>
            <a:r>
              <a:rPr lang="ko-KR" altLang="en-US" sz="1600" b="1" dirty="0"/>
              <a:t>로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값으로 라벨을 분류합니다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/>
            </a:r>
            <a:br>
              <a:rPr lang="ko-KR" altLang="en-US" sz="1600" b="1" dirty="0"/>
            </a:br>
            <a:endParaRPr lang="ko-KR" alt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D5A83-3522-4433-AE9C-BF5D92F6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65" y="1430427"/>
            <a:ext cx="4349793" cy="30732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61969D-D14B-4313-A6EE-DD1A1F2ED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165" y="2471787"/>
            <a:ext cx="6941835" cy="25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cover/>
      </p:transition>
    </mc:Choice>
    <mc:Fallback>
      <p:transition spd="slow" advTm="10000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2875646" y="50327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sz="1600" b="1" dirty="0"/>
              <a:t>6. </a:t>
            </a:r>
            <a:r>
              <a:rPr lang="ko-KR" altLang="en-US" sz="1600" b="1" dirty="0"/>
              <a:t>파일의 라벨과 </a:t>
            </a:r>
            <a:r>
              <a:rPr lang="en-US" altLang="ko-KR" sz="1600" b="1" dirty="0"/>
              <a:t>128</a:t>
            </a:r>
            <a:r>
              <a:rPr lang="ko-KR" altLang="en-US" sz="1600" b="1" dirty="0"/>
              <a:t>개의 얼굴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값을 생성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저장합니다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 err="1"/>
              <a:t>Scikit</a:t>
            </a:r>
            <a:r>
              <a:rPr lang="en-US" altLang="ko-KR" sz="1600" b="1" dirty="0"/>
              <a:t>-learn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SVM</a:t>
            </a:r>
            <a:r>
              <a:rPr lang="ko-KR" altLang="en-US" sz="1600" b="1" dirty="0"/>
              <a:t>을 이용한 분류모델 </a:t>
            </a:r>
            <a:r>
              <a:rPr lang="en-US" altLang="ko-KR" sz="1600" b="1" dirty="0"/>
              <a:t>SVC</a:t>
            </a:r>
            <a:r>
              <a:rPr lang="ko-KR" altLang="en-US" sz="1600" b="1" dirty="0"/>
              <a:t>로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값으로 라벨을 분류합니다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0575C7-897A-4746-B2DA-E5AEA72C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532" y="1147346"/>
            <a:ext cx="2393225" cy="3645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90DFBB-D5BD-46DC-9D74-89B6687C4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88" y="1144369"/>
            <a:ext cx="3792812" cy="3645725"/>
          </a:xfrm>
          <a:prstGeom prst="rect">
            <a:avLst/>
          </a:prstGeom>
        </p:spPr>
      </p:pic>
      <p:sp>
        <p:nvSpPr>
          <p:cNvPr id="14" name="Shape 219">
            <a:extLst>
              <a:ext uri="{FF2B5EF4-FFF2-40B4-BE49-F238E27FC236}">
                <a16:creationId xmlns:a16="http://schemas.microsoft.com/office/drawing/2014/main" id="{14906BA4-17C7-488C-AF86-2DBDC0C6A1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10800000" flipV="1">
            <a:off x="2567530" y="4790094"/>
            <a:ext cx="6521715" cy="3534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labels.scv</a:t>
            </a:r>
            <a:r>
              <a:rPr lang="en-US" sz="1800" dirty="0"/>
              <a:t>				</a:t>
            </a:r>
            <a:r>
              <a:rPr lang="en-US" sz="1800" dirty="0" err="1"/>
              <a:t>reps.scv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289381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pull/>
      </p:transition>
    </mc:Choice>
    <mc:Fallback>
      <p:transition spd="slow" advTm="10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1281255" y="1920299"/>
            <a:ext cx="6444604" cy="4615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ko-KR" b="1" dirty="0"/>
              <a:t>7. </a:t>
            </a:r>
            <a:r>
              <a:rPr lang="ko-KR" altLang="en-US" b="1" dirty="0"/>
              <a:t>결과를 바탕으로 이제 </a:t>
            </a:r>
            <a:r>
              <a:rPr lang="en-US" altLang="ko-KR" b="1" dirty="0"/>
              <a:t>DB</a:t>
            </a:r>
            <a:r>
              <a:rPr lang="ko-KR" altLang="en-US" b="1" dirty="0"/>
              <a:t>에 등록합니다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4AF951-4FF7-4A5C-AF96-8D5D0BED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97" y="2571750"/>
            <a:ext cx="5420006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cover/>
      </p:transition>
    </mc:Choice>
    <mc:Fallback>
      <p:transition spd="slow" advTm="10000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280</Words>
  <Application>Microsoft Office PowerPoint</Application>
  <PresentationFormat>화면 슬라이드 쇼(16:9)</PresentationFormat>
  <Paragraphs>39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Nixie One</vt:lpstr>
      <vt:lpstr>Varela Round</vt:lpstr>
      <vt:lpstr>Arial</vt:lpstr>
      <vt:lpstr>Puck template</vt:lpstr>
      <vt:lpstr>Hello!</vt:lpstr>
      <vt:lpstr>1. 학 생 등 록</vt:lpstr>
      <vt:lpstr>1. 먼저 웹페이지에서 ‘등록’에서 정보를 입력한 후 등록합니다</vt:lpstr>
      <vt:lpstr>2. PHP에서 파이썬 코드를 실행합니다</vt:lpstr>
      <vt:lpstr>3. SSH SFTP를 이용해 라즈베리파이 원격 코드를 실행합니다</vt:lpstr>
      <vt:lpstr>4. 라즈베리파이로 사진 촬영하며, 얼굴을 인식합니다</vt:lpstr>
      <vt:lpstr>5. 파일의 라벨과 128개의 얼굴 임베딩 값을 생성하며, 저장을 합니다. Scikit-learn의 SVM을 이용한 분류모델 SVC로 임베딩 값으로 라벨을 분류합니다. </vt:lpstr>
      <vt:lpstr>6. 파일의 라벨과 128개의 얼굴 임베딩 값을 생성, 저장합니다 Scikit-learn의 SVM을 이용한 분류모델 SVC로 임베딩 값으로 라벨을 분류합니다</vt:lpstr>
      <vt:lpstr>PowerPoint 프레젠테이션</vt:lpstr>
      <vt:lpstr>출 석 체 크</vt:lpstr>
      <vt:lpstr>1. 웹 페이지에서 ‘홈’ 에 들어갑니다 그리고 출석 차수를 입력한 후 ‘출석체크‘ 버튼을 누릅니다.</vt:lpstr>
      <vt:lpstr>2. 출석을 저장 코드가 실행됩니다</vt:lpstr>
      <vt:lpstr>3. SSH SFTP 이용한 라즈베리파이 원격 코드가 실행됩니다</vt:lpstr>
      <vt:lpstr>4. 일정시간동안 사진을 촬영하고, 촬영된 사진을 서버로 전송합니다</vt:lpstr>
      <vt:lpstr>5. 미리 학습된 얼굴들이 검출됩니다</vt:lpstr>
      <vt:lpstr>6. 검출된 얼굴을 바탕으로 SVC를 이용해 어느 학생인지 예측합니다</vt:lpstr>
      <vt:lpstr>7. 조건에 따라서 DB에 출석으로 등록</vt:lpstr>
      <vt:lpstr>8. 결과를 웹에서 확인할 수 있으며, 수정도 가능합니다.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dc:creator>서재우</dc:creator>
  <cp:lastModifiedBy>Windows 사용자</cp:lastModifiedBy>
  <cp:revision>73</cp:revision>
  <dcterms:modified xsi:type="dcterms:W3CDTF">2018-06-21T05:15:09Z</dcterms:modified>
</cp:coreProperties>
</file>